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6" r:id="rId3"/>
    <p:sldId id="258" r:id="rId4"/>
    <p:sldId id="261" r:id="rId5"/>
    <p:sldId id="264" r:id="rId6"/>
    <p:sldId id="270" r:id="rId7"/>
    <p:sldId id="263" r:id="rId8"/>
    <p:sldId id="269" r:id="rId9"/>
    <p:sldId id="271" r:id="rId10"/>
    <p:sldId id="272" r:id="rId11"/>
    <p:sldId id="265" r:id="rId12"/>
    <p:sldId id="275" r:id="rId13"/>
    <p:sldId id="276" r:id="rId14"/>
    <p:sldId id="277" r:id="rId15"/>
    <p:sldId id="278" r:id="rId16"/>
    <p:sldId id="266" r:id="rId17"/>
    <p:sldId id="279" r:id="rId18"/>
    <p:sldId id="268" r:id="rId19"/>
    <p:sldId id="267" r:id="rId20"/>
    <p:sldId id="273" r:id="rId21"/>
    <p:sldId id="274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F"/>
    <a:srgbClr val="FF5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29729-81FD-47E8-AFF1-12F453F96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D52844-A071-44C5-BD81-786DFE53F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5FA1B1-8463-486F-A75B-FD095ECE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ACC24-AE54-4577-AE51-BC15B16F0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017F70-2825-42EA-BDE8-B3ABC125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053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4F8D-4103-4DCA-8C97-ED62AE67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41E920-99CC-447A-90EB-33ADF9168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CD7BBD-DD3D-4AA7-A169-531F1027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5B1B99-C831-456B-95C2-436BCAA4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FE4B02-210A-4E57-AC07-9B39DA81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987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B35AC7-D9A6-438C-B405-AA2D3382B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31BDA1-8763-4655-874B-AE6D9D30F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40040-CEAB-48F4-878B-A83B25D7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A7FDC3-4B38-4727-B350-8031AEFC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CFB70B-B3F4-45AA-B682-D4074F1B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57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8B492-2354-4C89-8602-ECF8B478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D35C22-97B5-48F3-9F53-AB1D0AAB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1F7250-0AB6-46D9-B023-2073FB33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ABDABA-39B8-4248-B974-72432CD0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739F1B-8AFD-4ADF-9A1F-4042ADCF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444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4060D-EC9A-4F68-8FA1-7D3241A1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524218-7807-483D-8D7E-17F259482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75C0C7-E18C-4554-9B89-6704F80D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992D0C-E820-483E-AACF-69D63343E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4286F9-1989-48B8-8451-5207E7CB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497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2D4EB-D143-4199-9A28-A5CDD8E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BCB99-DA58-42FD-82F7-37FD55F3B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11F030-064D-4615-AEAD-B0E1DAD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AE33DD-7593-41C2-978C-A6F09928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F6F049-8BFC-42B0-8A24-38974965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354901-5C02-40A2-9E6D-C3F23D55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549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7CBFD-F7BE-4195-B691-A210A712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21394E-7ED1-4F8D-97AE-E4C7CAA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C16BDE-444C-4B51-A771-A216B905B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ACBB25-1DD4-4ED5-90C7-AC978911E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AF26A5-2D63-4561-8A36-10E338F4D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B0C9E8-2E5F-4F5C-BFF8-4B924B5B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D8E745-FAB0-429E-975D-87B4A231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2D28C3-4E7D-40F6-9BFE-CE888F77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85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A27A9-566C-49B0-9D5D-850D062C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958793-0A32-48F1-85C8-2EB63E0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9A04EC-FA0F-4A27-9E3A-0669F6355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97DE76-8338-4EC6-965F-EFF549C4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762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E57BAB1-5815-4006-85CB-BED159ED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BD1381-7F3C-41C6-B01E-7211B9E7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73214B-23A3-41AE-A015-DFC59A4A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789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8F0FF-90A0-43AA-83BC-27D2E36D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845C9D-DB7C-46A8-AE73-ED9D94838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59FC9D-46C5-4514-8535-774C7A8C6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82CADD-4332-411B-ABD8-B7BF7E8A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0302F5-6C25-44DE-9FE2-DFFEDE0A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3BE565-3F79-4ADB-912C-A8C1FEFB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964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DFECA-233E-40DE-A685-657BCF1E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59DAF5-F14E-467A-A164-D683FB875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D65A61-3C08-41CA-BB09-1681A7823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9A05CE-F979-439E-BE15-24DC971A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2DE8CC-203C-4BE8-952C-00540D6D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A4B1B2-C058-40DC-9908-1CEDC5B3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431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9AE0FD-A5FA-45AA-8FA3-97F07DE9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54E50F-03BB-4AAE-9880-90C5630D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068AF-6B40-402B-8B29-A577F879A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366A6-64FD-40E9-970A-194E4FB28A6B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7E4443-3E9C-4BAD-B68C-62F72EAEA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89E89E-0FDA-4116-BB43-6E5B75956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166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iego Ruzzarin DESTROZA A CARLOS MASTER MUÑOZ | Fuera de Contexto - YouTube">
            <a:extLst>
              <a:ext uri="{FF2B5EF4-FFF2-40B4-BE49-F238E27FC236}">
                <a16:creationId xmlns:a16="http://schemas.microsoft.com/office/drawing/2014/main" id="{7167D138-549A-4477-AC86-B7BF8FE2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222" y="3802811"/>
            <a:ext cx="3339180" cy="187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565" y="844458"/>
            <a:ext cx="9144000" cy="2387600"/>
          </a:xfrm>
        </p:spPr>
        <p:txBody>
          <a:bodyPr/>
          <a:lstStyle/>
          <a:p>
            <a:r>
              <a:rPr lang="en-GB" dirty="0">
                <a:latin typeface="Airbnb"/>
              </a:rPr>
              <a:t>This story begins with </a:t>
            </a:r>
          </a:p>
        </p:txBody>
      </p:sp>
      <p:pic>
        <p:nvPicPr>
          <p:cNvPr id="1026" name="Picture 2" descr="El Logo de TikTok Logo: El Significado Detrás De La Nota Colorida | Logaster">
            <a:extLst>
              <a:ext uri="{FF2B5EF4-FFF2-40B4-BE49-F238E27FC236}">
                <a16:creationId xmlns:a16="http://schemas.microsoft.com/office/drawing/2014/main" id="{A17FDA84-01EE-411D-983A-EF93DB854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754" y="18764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A9C0C5-2637-4732-A89C-D7FDCB5D4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11" y="3625943"/>
            <a:ext cx="2218765" cy="22187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8C21DE-416B-4471-B20E-5272B94C8FB7}"/>
              </a:ext>
            </a:extLst>
          </p:cNvPr>
          <p:cNvSpPr txBox="1"/>
          <p:nvPr/>
        </p:nvSpPr>
        <p:spPr>
          <a:xfrm rot="21141822">
            <a:off x="4053658" y="3664085"/>
            <a:ext cx="389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irbnb"/>
              </a:rPr>
              <a:t>Can you buy an apartment to rent 3 and live in the 4rd one?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561FED3-8B7B-4B94-B452-BACC3F93F10F}"/>
              </a:ext>
            </a:extLst>
          </p:cNvPr>
          <p:cNvSpPr/>
          <p:nvPr/>
        </p:nvSpPr>
        <p:spPr>
          <a:xfrm>
            <a:off x="2130329" y="1541652"/>
            <a:ext cx="7745506" cy="3415553"/>
          </a:xfrm>
          <a:prstGeom prst="roundRect">
            <a:avLst/>
          </a:prstGeom>
          <a:solidFill>
            <a:srgbClr val="FF5A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dirty="0" err="1">
                <a:latin typeface="Airbnb"/>
              </a:rPr>
              <a:t>Let’s</a:t>
            </a:r>
            <a:r>
              <a:rPr lang="es-MX" sz="5400" dirty="0">
                <a:latin typeface="Airbnb"/>
              </a:rPr>
              <a:t> </a:t>
            </a:r>
            <a:r>
              <a:rPr lang="es-MX" sz="5400" dirty="0" err="1">
                <a:latin typeface="Airbnb"/>
              </a:rPr>
              <a:t>see</a:t>
            </a:r>
            <a:r>
              <a:rPr lang="es-MX" sz="5400" dirty="0">
                <a:latin typeface="Airbnb"/>
              </a:rPr>
              <a:t> </a:t>
            </a:r>
            <a:r>
              <a:rPr lang="es-MX" sz="5400" dirty="0" err="1">
                <a:latin typeface="Airbnb"/>
              </a:rPr>
              <a:t>what</a:t>
            </a:r>
            <a:r>
              <a:rPr lang="es-MX" sz="5400" dirty="0">
                <a:latin typeface="Airbnb"/>
              </a:rPr>
              <a:t> data </a:t>
            </a:r>
            <a:r>
              <a:rPr lang="es-MX" sz="5400" dirty="0" err="1">
                <a:latin typeface="Airbnb"/>
              </a:rPr>
              <a:t>say</a:t>
            </a:r>
            <a:r>
              <a:rPr lang="es-MX" sz="5400" dirty="0">
                <a:latin typeface="Airbnb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12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A818E4-6EF9-4248-B3CF-1D2C27975E4E}"/>
              </a:ext>
            </a:extLst>
          </p:cNvPr>
          <p:cNvSpPr txBox="1"/>
          <p:nvPr/>
        </p:nvSpPr>
        <p:spPr>
          <a:xfrm>
            <a:off x="2151529" y="1174536"/>
            <a:ext cx="788894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700" dirty="0">
                <a:solidFill>
                  <a:srgbClr val="FF5B60"/>
                </a:solidFill>
                <a:latin typeface="Airbnb"/>
              </a:rPr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1884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k baru customer sept 2016">
            <a:extLst>
              <a:ext uri="{FF2B5EF4-FFF2-40B4-BE49-F238E27FC236}">
                <a16:creationId xmlns:a16="http://schemas.microsoft.com/office/drawing/2014/main" id="{856320B3-D56E-48FD-A877-23CE7698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07" y="1361746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imated GIF">
            <a:extLst>
              <a:ext uri="{FF2B5EF4-FFF2-40B4-BE49-F238E27FC236}">
                <a16:creationId xmlns:a16="http://schemas.microsoft.com/office/drawing/2014/main" id="{01580BA6-669C-4AC4-9D8B-1D3C30CC49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27" y="3479798"/>
            <a:ext cx="4615885" cy="26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43C68FB-035A-43D8-AAD0-8BD146452BE1}"/>
              </a:ext>
            </a:extLst>
          </p:cNvPr>
          <p:cNvSpPr txBox="1"/>
          <p:nvPr/>
        </p:nvSpPr>
        <p:spPr>
          <a:xfrm>
            <a:off x="3083858" y="242047"/>
            <a:ext cx="6571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rgbClr val="FF5B60"/>
                </a:solidFill>
                <a:latin typeface="Airbnb"/>
              </a:rPr>
              <a:t>Location, Location, Location</a:t>
            </a:r>
          </a:p>
        </p:txBody>
      </p:sp>
    </p:spTree>
    <p:extLst>
      <p:ext uri="{BB962C8B-B14F-4D97-AF65-F5344CB8AC3E}">
        <p14:creationId xmlns:p14="http://schemas.microsoft.com/office/powerpoint/2010/main" val="9860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3083858" y="242047"/>
            <a:ext cx="657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Airbnb"/>
              </a:rPr>
              <a:t>Location</a:t>
            </a:r>
            <a:r>
              <a:rPr lang="es-MX" sz="3200" dirty="0">
                <a:solidFill>
                  <a:srgbClr val="FF5B60"/>
                </a:solidFill>
                <a:latin typeface="Airbnb"/>
              </a:rPr>
              <a:t>, Location, Location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FB6731-516D-425A-A1D2-44C83812EBD2}"/>
              </a:ext>
            </a:extLst>
          </p:cNvPr>
          <p:cNvSpPr txBox="1"/>
          <p:nvPr/>
        </p:nvSpPr>
        <p:spPr>
          <a:xfrm>
            <a:off x="1353669" y="3563505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Map</a:t>
            </a:r>
            <a:r>
              <a:rPr lang="es-MX" dirty="0"/>
              <a:t> 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11DDE1-2229-43B6-B5C2-3CF8D257E1D3}"/>
              </a:ext>
            </a:extLst>
          </p:cNvPr>
          <p:cNvSpPr txBox="1"/>
          <p:nvPr/>
        </p:nvSpPr>
        <p:spPr>
          <a:xfrm>
            <a:off x="7162799" y="3667489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Map</a:t>
            </a:r>
            <a:r>
              <a:rPr lang="es-MX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932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3083858" y="242047"/>
            <a:ext cx="657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FF5B60"/>
                </a:solidFill>
                <a:latin typeface="Airbnb"/>
              </a:rPr>
              <a:t>Location, Location, Location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11DDE1-2229-43B6-B5C2-3CF8D257E1D3}"/>
              </a:ext>
            </a:extLst>
          </p:cNvPr>
          <p:cNvSpPr txBox="1"/>
          <p:nvPr/>
        </p:nvSpPr>
        <p:spPr>
          <a:xfrm>
            <a:off x="7073152" y="3748171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Map</a:t>
            </a:r>
            <a:r>
              <a:rPr lang="es-MX" dirty="0"/>
              <a:t> 2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DB03FE-6965-4F66-B233-209D5B7C5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52351"/>
            <a:ext cx="12267078" cy="1226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3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4.79167E-6 0.91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3EC72EE-3A6C-4F04-89CA-A76BA06F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47" y="233084"/>
            <a:ext cx="6526305" cy="652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83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E79C9C5-78BA-4435-8D04-2ACC56B1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77" y="1089212"/>
            <a:ext cx="7530352" cy="502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985D63-83FA-409F-AFE6-EB9F1ADA13F7}"/>
              </a:ext>
            </a:extLst>
          </p:cNvPr>
          <p:cNvSpPr txBox="1"/>
          <p:nvPr/>
        </p:nvSpPr>
        <p:spPr>
          <a:xfrm>
            <a:off x="2810435" y="258215"/>
            <a:ext cx="6571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FF5B60"/>
                </a:solidFill>
                <a:latin typeface="Airbnb"/>
              </a:rPr>
              <a:t>Voice of the people</a:t>
            </a:r>
          </a:p>
        </p:txBody>
      </p:sp>
    </p:spTree>
    <p:extLst>
      <p:ext uri="{BB962C8B-B14F-4D97-AF65-F5344CB8AC3E}">
        <p14:creationId xmlns:p14="http://schemas.microsoft.com/office/powerpoint/2010/main" val="360479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2021541" y="421341"/>
            <a:ext cx="8148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FF5B60"/>
                </a:solidFill>
                <a:latin typeface="Airbnb"/>
              </a:rPr>
              <a:t>The Machine Learning Model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F4C2BD-3384-4558-B446-E4D8E1595990}"/>
              </a:ext>
            </a:extLst>
          </p:cNvPr>
          <p:cNvSpPr txBox="1"/>
          <p:nvPr/>
        </p:nvSpPr>
        <p:spPr>
          <a:xfrm>
            <a:off x="-1259542" y="1748117"/>
            <a:ext cx="8148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FF5B60"/>
                </a:solidFill>
                <a:latin typeface="Airbnb"/>
              </a:rPr>
              <a:t>Linear regression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B1ED57-6D51-47DC-A83C-3A9DC1B3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1" y="2705259"/>
            <a:ext cx="5868419" cy="3393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6686D8-B913-46F7-A809-6CAC41B84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003" y="2705258"/>
            <a:ext cx="5252404" cy="33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9873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1701D4-FA29-4E2C-BB17-645FBC20D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64" y="494951"/>
            <a:ext cx="756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63EB9A2-9AB2-4CAE-ACEE-E00EA40F4585}"/>
              </a:ext>
            </a:extLst>
          </p:cNvPr>
          <p:cNvSpPr/>
          <p:nvPr/>
        </p:nvSpPr>
        <p:spPr>
          <a:xfrm>
            <a:off x="2110064" y="636111"/>
            <a:ext cx="2176710" cy="823573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800" dirty="0">
                <a:solidFill>
                  <a:srgbClr val="FF5B60"/>
                </a:solidFill>
              </a:rPr>
              <a:t>Parking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B13E2AA-DEDA-43DA-ABAD-E47319153BA1}"/>
              </a:ext>
            </a:extLst>
          </p:cNvPr>
          <p:cNvSpPr/>
          <p:nvPr/>
        </p:nvSpPr>
        <p:spPr>
          <a:xfrm>
            <a:off x="2110061" y="1613428"/>
            <a:ext cx="3124669" cy="823573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800" dirty="0" err="1">
                <a:solidFill>
                  <a:srgbClr val="FF5B60"/>
                </a:solidFill>
              </a:rPr>
              <a:t>Room</a:t>
            </a:r>
            <a:r>
              <a:rPr lang="es-MX" sz="4800" dirty="0">
                <a:solidFill>
                  <a:srgbClr val="FF5B60"/>
                </a:solidFill>
              </a:rPr>
              <a:t> </a:t>
            </a:r>
            <a:r>
              <a:rPr lang="es-MX" sz="4800" dirty="0" err="1">
                <a:solidFill>
                  <a:srgbClr val="FF5B60"/>
                </a:solidFill>
              </a:rPr>
              <a:t>Type</a:t>
            </a:r>
            <a:endParaRPr lang="es-MX" sz="4800" dirty="0">
              <a:solidFill>
                <a:srgbClr val="FF5B60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0DB0569A-519E-4702-9BE2-8D0D643AD7B2}"/>
              </a:ext>
            </a:extLst>
          </p:cNvPr>
          <p:cNvSpPr/>
          <p:nvPr/>
        </p:nvSpPr>
        <p:spPr>
          <a:xfrm>
            <a:off x="2093283" y="2544335"/>
            <a:ext cx="1119700" cy="1011143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800" dirty="0">
                <a:solidFill>
                  <a:srgbClr val="FF5B60"/>
                </a:solidFill>
              </a:rPr>
              <a:t>TV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E32DCD2-421A-4D04-8298-E667A9182A82}"/>
              </a:ext>
            </a:extLst>
          </p:cNvPr>
          <p:cNvSpPr/>
          <p:nvPr/>
        </p:nvSpPr>
        <p:spPr>
          <a:xfrm>
            <a:off x="2034560" y="3662812"/>
            <a:ext cx="1782431" cy="1158006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800" dirty="0" err="1">
                <a:solidFill>
                  <a:srgbClr val="FF5B60"/>
                </a:solidFill>
              </a:rPr>
              <a:t>Beds</a:t>
            </a:r>
            <a:endParaRPr lang="es-MX" sz="4800" dirty="0">
              <a:solidFill>
                <a:srgbClr val="FF5B60"/>
              </a:solidFill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AF9A857A-17B2-40F3-BEAE-50A18A48813B}"/>
              </a:ext>
            </a:extLst>
          </p:cNvPr>
          <p:cNvSpPr/>
          <p:nvPr/>
        </p:nvSpPr>
        <p:spPr>
          <a:xfrm>
            <a:off x="2017785" y="5063883"/>
            <a:ext cx="4078215" cy="1158006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800" dirty="0">
                <a:solidFill>
                  <a:srgbClr val="FF5B60"/>
                </a:solidFill>
              </a:rPr>
              <a:t>5 </a:t>
            </a:r>
            <a:r>
              <a:rPr lang="es-MX" sz="4800" dirty="0" err="1">
                <a:solidFill>
                  <a:srgbClr val="FF5B60"/>
                </a:solidFill>
              </a:rPr>
              <a:t>Avg</a:t>
            </a:r>
            <a:r>
              <a:rPr lang="es-MX" sz="4800" dirty="0">
                <a:solidFill>
                  <a:srgbClr val="FF5B60"/>
                </a:solidFill>
              </a:rPr>
              <a:t> </a:t>
            </a:r>
            <a:r>
              <a:rPr lang="es-MX" sz="4800" dirty="0" err="1">
                <a:solidFill>
                  <a:srgbClr val="FF5B60"/>
                </a:solidFill>
              </a:rPr>
              <a:t>nights</a:t>
            </a:r>
            <a:endParaRPr lang="es-MX" sz="4800" dirty="0">
              <a:solidFill>
                <a:srgbClr val="FF5B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4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527" y="2232356"/>
            <a:ext cx="9968917" cy="1783957"/>
          </a:xfrm>
        </p:spPr>
        <p:txBody>
          <a:bodyPr/>
          <a:lstStyle/>
          <a:p>
            <a:r>
              <a:rPr lang="en-GB" dirty="0">
                <a:solidFill>
                  <a:srgbClr val="FF5B60"/>
                </a:solidFill>
                <a:latin typeface="Airbnb"/>
              </a:rPr>
              <a:t>Is the right model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223BA8-E029-4600-B4D7-1B058B5A7F6D}"/>
              </a:ext>
            </a:extLst>
          </p:cNvPr>
          <p:cNvSpPr txBox="1"/>
          <p:nvPr/>
        </p:nvSpPr>
        <p:spPr>
          <a:xfrm>
            <a:off x="9245673" y="2393652"/>
            <a:ext cx="15016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5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EED03D-51BD-465C-B0D2-98A3E14B8573}"/>
              </a:ext>
            </a:extLst>
          </p:cNvPr>
          <p:cNvSpPr txBox="1"/>
          <p:nvPr/>
        </p:nvSpPr>
        <p:spPr>
          <a:xfrm rot="4778396">
            <a:off x="1962120" y="173917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EEA67-2385-4E64-97AE-B4C76C7D58E4}"/>
              </a:ext>
            </a:extLst>
          </p:cNvPr>
          <p:cNvSpPr txBox="1"/>
          <p:nvPr/>
        </p:nvSpPr>
        <p:spPr>
          <a:xfrm rot="758569">
            <a:off x="9875627" y="1347785"/>
            <a:ext cx="1501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E9AF9-641E-4757-B9D2-A5F1157A670C}"/>
              </a:ext>
            </a:extLst>
          </p:cNvPr>
          <p:cNvSpPr txBox="1"/>
          <p:nvPr/>
        </p:nvSpPr>
        <p:spPr>
          <a:xfrm rot="1099148">
            <a:off x="1538844" y="3572392"/>
            <a:ext cx="150162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3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C2F50-78D5-429B-B34D-32089AD60011}"/>
              </a:ext>
            </a:extLst>
          </p:cNvPr>
          <p:cNvSpPr txBox="1"/>
          <p:nvPr/>
        </p:nvSpPr>
        <p:spPr>
          <a:xfrm rot="20338083">
            <a:off x="5470890" y="-292685"/>
            <a:ext cx="262679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E77C9F-3E2E-4129-8AE0-674C81F4ED35}"/>
              </a:ext>
            </a:extLst>
          </p:cNvPr>
          <p:cNvSpPr txBox="1"/>
          <p:nvPr/>
        </p:nvSpPr>
        <p:spPr>
          <a:xfrm rot="14577154">
            <a:off x="9705991" y="3802081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093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1102659" y="681316"/>
            <a:ext cx="4473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FF5B60"/>
                </a:solidFill>
                <a:latin typeface="Airbnb"/>
              </a:rPr>
              <a:t>Conclusions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C513EF-7E98-4FC7-BFA8-BB7CF1F06A9B}"/>
              </a:ext>
            </a:extLst>
          </p:cNvPr>
          <p:cNvSpPr txBox="1"/>
          <p:nvPr/>
        </p:nvSpPr>
        <p:spPr>
          <a:xfrm>
            <a:off x="735105" y="2079812"/>
            <a:ext cx="10560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sz="3600" dirty="0">
                <a:solidFill>
                  <a:srgbClr val="FF5B60"/>
                </a:solidFill>
                <a:latin typeface="Airbnb"/>
              </a:rPr>
              <a:t>Hosts and Guests have to trust each other.</a:t>
            </a:r>
          </a:p>
          <a:p>
            <a:pPr marL="742950" indent="-742950">
              <a:buAutoNum type="arabicPeriod"/>
            </a:pPr>
            <a:endParaRPr lang="en-GB" sz="3600" dirty="0">
              <a:solidFill>
                <a:srgbClr val="FF5B60"/>
              </a:solidFill>
              <a:latin typeface="Airbnb"/>
            </a:endParaRPr>
          </a:p>
          <a:p>
            <a:r>
              <a:rPr lang="en-GB" sz="3600" dirty="0">
                <a:solidFill>
                  <a:srgbClr val="FF5B60"/>
                </a:solidFill>
                <a:latin typeface="Airbnb"/>
              </a:rPr>
              <a:t>2.    </a:t>
            </a:r>
            <a:r>
              <a:rPr lang="en-GB" sz="3600" b="1" dirty="0">
                <a:solidFill>
                  <a:srgbClr val="FF5B60"/>
                </a:solidFill>
                <a:latin typeface="Airbnb"/>
              </a:rPr>
              <a:t>Location</a:t>
            </a:r>
            <a:r>
              <a:rPr lang="en-GB" sz="3600" dirty="0">
                <a:solidFill>
                  <a:srgbClr val="FF5B60"/>
                </a:solidFill>
                <a:latin typeface="Airbnb"/>
              </a:rPr>
              <a:t> and </a:t>
            </a:r>
            <a:r>
              <a:rPr lang="en-GB" sz="3600" b="1" dirty="0">
                <a:solidFill>
                  <a:srgbClr val="FF5B60"/>
                </a:solidFill>
                <a:latin typeface="Airbnb"/>
              </a:rPr>
              <a:t>Features</a:t>
            </a:r>
            <a:r>
              <a:rPr lang="en-GB" sz="3600" dirty="0">
                <a:solidFill>
                  <a:srgbClr val="FF5B60"/>
                </a:solidFill>
                <a:latin typeface="Airbnb"/>
              </a:rPr>
              <a:t> are above </a:t>
            </a:r>
            <a:r>
              <a:rPr lang="en-GB" sz="3600" b="1" dirty="0">
                <a:solidFill>
                  <a:srgbClr val="FF5B60"/>
                </a:solidFill>
                <a:latin typeface="Airbnb"/>
              </a:rPr>
              <a:t>Price</a:t>
            </a:r>
            <a:r>
              <a:rPr lang="en-GB" sz="3600" dirty="0">
                <a:solidFill>
                  <a:srgbClr val="FF5B60"/>
                </a:solidFill>
                <a:latin typeface="Airbnb"/>
              </a:rPr>
              <a:t> conditions</a:t>
            </a:r>
          </a:p>
          <a:p>
            <a:endParaRPr lang="en-GB" sz="3600" dirty="0">
              <a:solidFill>
                <a:srgbClr val="FF5B60"/>
              </a:solidFill>
              <a:latin typeface="Airbnb"/>
            </a:endParaRPr>
          </a:p>
          <a:p>
            <a:r>
              <a:rPr lang="en-GB" sz="3600" dirty="0">
                <a:solidFill>
                  <a:srgbClr val="FF5B60"/>
                </a:solidFill>
                <a:latin typeface="Airbnb"/>
              </a:rPr>
              <a:t>3.   Some luxury features are not followed by guests.</a:t>
            </a:r>
          </a:p>
        </p:txBody>
      </p:sp>
    </p:spTree>
    <p:extLst>
      <p:ext uri="{BB962C8B-B14F-4D97-AF65-F5344CB8AC3E}">
        <p14:creationId xmlns:p14="http://schemas.microsoft.com/office/powerpoint/2010/main" val="33400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103" y="1600535"/>
            <a:ext cx="9968917" cy="2387600"/>
          </a:xfrm>
        </p:spPr>
        <p:txBody>
          <a:bodyPr/>
          <a:lstStyle/>
          <a:p>
            <a:r>
              <a:rPr lang="en-GB" dirty="0">
                <a:solidFill>
                  <a:srgbClr val="FF5A5F"/>
                </a:solidFill>
                <a:latin typeface="Airbnb"/>
              </a:rPr>
              <a:t>It’s is </a:t>
            </a:r>
            <a:r>
              <a:rPr lang="en-GB" b="1" dirty="0">
                <a:solidFill>
                  <a:srgbClr val="FF5A5F"/>
                </a:solidFill>
                <a:latin typeface="Airbnb"/>
              </a:rPr>
              <a:t>affordable</a:t>
            </a:r>
            <a:r>
              <a:rPr lang="en-GB" dirty="0">
                <a:solidFill>
                  <a:srgbClr val="FF5A5F"/>
                </a:solidFill>
                <a:latin typeface="Airbnb"/>
              </a:rPr>
              <a:t> to be a host in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D56ADD-4D91-4AAC-9C45-B5E98CC18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94" y="3988135"/>
            <a:ext cx="1755434" cy="24004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223BA8-E029-4600-B4D7-1B058B5A7F6D}"/>
              </a:ext>
            </a:extLst>
          </p:cNvPr>
          <p:cNvSpPr txBox="1"/>
          <p:nvPr/>
        </p:nvSpPr>
        <p:spPr>
          <a:xfrm>
            <a:off x="7298423" y="4194495"/>
            <a:ext cx="15016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5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EED03D-51BD-465C-B0D2-98A3E14B8573}"/>
              </a:ext>
            </a:extLst>
          </p:cNvPr>
          <p:cNvSpPr txBox="1"/>
          <p:nvPr/>
        </p:nvSpPr>
        <p:spPr>
          <a:xfrm rot="4778396">
            <a:off x="1962120" y="173917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EEA67-2385-4E64-97AE-B4C76C7D58E4}"/>
              </a:ext>
            </a:extLst>
          </p:cNvPr>
          <p:cNvSpPr txBox="1"/>
          <p:nvPr/>
        </p:nvSpPr>
        <p:spPr>
          <a:xfrm>
            <a:off x="9875627" y="1347785"/>
            <a:ext cx="1501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E9AF9-641E-4757-B9D2-A5F1157A670C}"/>
              </a:ext>
            </a:extLst>
          </p:cNvPr>
          <p:cNvSpPr txBox="1"/>
          <p:nvPr/>
        </p:nvSpPr>
        <p:spPr>
          <a:xfrm rot="1099148">
            <a:off x="1538844" y="3572392"/>
            <a:ext cx="150162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3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C2F50-78D5-429B-B34D-32089AD60011}"/>
              </a:ext>
            </a:extLst>
          </p:cNvPr>
          <p:cNvSpPr txBox="1"/>
          <p:nvPr/>
        </p:nvSpPr>
        <p:spPr>
          <a:xfrm rot="20338083">
            <a:off x="5470890" y="-292685"/>
            <a:ext cx="262679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E77C9F-3E2E-4129-8AE0-674C81F4ED35}"/>
              </a:ext>
            </a:extLst>
          </p:cNvPr>
          <p:cNvSpPr txBox="1"/>
          <p:nvPr/>
        </p:nvSpPr>
        <p:spPr>
          <a:xfrm rot="14577154">
            <a:off x="9705991" y="3802081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5909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9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1102658" y="681316"/>
            <a:ext cx="895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FF5B60"/>
                </a:solidFill>
                <a:latin typeface="Airbnb"/>
              </a:rPr>
              <a:t>Answering the question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DBD469-BC01-4FEE-8E91-6F5875FB3E38}"/>
              </a:ext>
            </a:extLst>
          </p:cNvPr>
          <p:cNvSpPr txBox="1"/>
          <p:nvPr/>
        </p:nvSpPr>
        <p:spPr>
          <a:xfrm rot="702563">
            <a:off x="8456987" y="3935507"/>
            <a:ext cx="3089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5B60"/>
                </a:solidFill>
                <a:latin typeface="Airbnb"/>
              </a:rPr>
              <a:t>Yes, if you have a high demanded place with the right features and the right price.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193B4E-E0FF-4EBB-81AC-7033D1F78FB1}"/>
              </a:ext>
            </a:extLst>
          </p:cNvPr>
          <p:cNvSpPr txBox="1"/>
          <p:nvPr/>
        </p:nvSpPr>
        <p:spPr>
          <a:xfrm rot="21141822">
            <a:off x="4053658" y="3664085"/>
            <a:ext cx="389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irbnb"/>
              </a:rPr>
              <a:t>Can you buy an apartment to rent 3 and live in the 4rd one?</a:t>
            </a:r>
          </a:p>
        </p:txBody>
      </p:sp>
    </p:spTree>
    <p:extLst>
      <p:ext uri="{BB962C8B-B14F-4D97-AF65-F5344CB8AC3E}">
        <p14:creationId xmlns:p14="http://schemas.microsoft.com/office/powerpoint/2010/main" val="386817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CDBD469-BC01-4FEE-8E91-6F5875FB3E38}"/>
              </a:ext>
            </a:extLst>
          </p:cNvPr>
          <p:cNvSpPr txBox="1"/>
          <p:nvPr/>
        </p:nvSpPr>
        <p:spPr>
          <a:xfrm>
            <a:off x="2502787" y="2497976"/>
            <a:ext cx="71864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5B60"/>
                </a:solidFill>
                <a:latin typeface="Airbnb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6140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9440C49-AEB4-413E-A666-FA9AC7550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30" y="1401763"/>
            <a:ext cx="2794517" cy="38212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398432-6AD5-4CD7-B8C9-E6828FCFE885}"/>
              </a:ext>
            </a:extLst>
          </p:cNvPr>
          <p:cNvSpPr txBox="1"/>
          <p:nvPr/>
        </p:nvSpPr>
        <p:spPr>
          <a:xfrm>
            <a:off x="4491317" y="896352"/>
            <a:ext cx="71090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Marketplace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5B60"/>
              </a:solidFill>
              <a:latin typeface="Airbn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You can upload your apartment/experience (places)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5B60"/>
              </a:solidFill>
              <a:latin typeface="Airbn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It’s easy, many places as you want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5B60"/>
              </a:solidFill>
              <a:latin typeface="Airbn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Their strategy is not to be a hotel is getting a place like your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5B60"/>
              </a:solidFill>
              <a:latin typeface="Airbn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You’ll have an extra income</a:t>
            </a:r>
          </a:p>
        </p:txBody>
      </p:sp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8AF8C41B-8E4F-420B-918C-24C1EF4EB96E}"/>
              </a:ext>
            </a:extLst>
          </p:cNvPr>
          <p:cNvSpPr/>
          <p:nvPr/>
        </p:nvSpPr>
        <p:spPr>
          <a:xfrm rot="20717564">
            <a:off x="1030940" y="2477187"/>
            <a:ext cx="2794517" cy="1572095"/>
          </a:xfrm>
          <a:prstGeom prst="snip2DiagRect">
            <a:avLst/>
          </a:prstGeom>
          <a:solidFill>
            <a:schemeClr val="bg1"/>
          </a:solidFill>
          <a:ln>
            <a:solidFill>
              <a:srgbClr val="FF5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>
                <a:solidFill>
                  <a:srgbClr val="FF5B60"/>
                </a:solidFill>
              </a:rPr>
              <a:t>WTF </a:t>
            </a:r>
            <a:r>
              <a:rPr lang="es-MX" sz="6000" dirty="0" err="1">
                <a:solidFill>
                  <a:srgbClr val="FF5B60"/>
                </a:solidFill>
              </a:rPr>
              <a:t>is</a:t>
            </a:r>
            <a:endParaRPr lang="es-MX" sz="6000" dirty="0">
              <a:solidFill>
                <a:srgbClr val="FF5B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27" y="2071060"/>
            <a:ext cx="9968917" cy="2387600"/>
          </a:xfrm>
        </p:spPr>
        <p:txBody>
          <a:bodyPr/>
          <a:lstStyle/>
          <a:p>
            <a:r>
              <a:rPr lang="en-GB" dirty="0">
                <a:solidFill>
                  <a:srgbClr val="FF5B60"/>
                </a:solidFill>
                <a:latin typeface="Airbnb"/>
              </a:rPr>
              <a:t>What would be the right data to take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223BA8-E029-4600-B4D7-1B058B5A7F6D}"/>
              </a:ext>
            </a:extLst>
          </p:cNvPr>
          <p:cNvSpPr txBox="1"/>
          <p:nvPr/>
        </p:nvSpPr>
        <p:spPr>
          <a:xfrm>
            <a:off x="6906253" y="3429000"/>
            <a:ext cx="15016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5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EED03D-51BD-465C-B0D2-98A3E14B8573}"/>
              </a:ext>
            </a:extLst>
          </p:cNvPr>
          <p:cNvSpPr txBox="1"/>
          <p:nvPr/>
        </p:nvSpPr>
        <p:spPr>
          <a:xfrm rot="4778396">
            <a:off x="1962120" y="173917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EEA67-2385-4E64-97AE-B4C76C7D58E4}"/>
              </a:ext>
            </a:extLst>
          </p:cNvPr>
          <p:cNvSpPr txBox="1"/>
          <p:nvPr/>
        </p:nvSpPr>
        <p:spPr>
          <a:xfrm>
            <a:off x="9875627" y="1347785"/>
            <a:ext cx="1501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E9AF9-641E-4757-B9D2-A5F1157A670C}"/>
              </a:ext>
            </a:extLst>
          </p:cNvPr>
          <p:cNvSpPr txBox="1"/>
          <p:nvPr/>
        </p:nvSpPr>
        <p:spPr>
          <a:xfrm rot="1099148">
            <a:off x="1538844" y="3572392"/>
            <a:ext cx="150162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3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C2F50-78D5-429B-B34D-32089AD60011}"/>
              </a:ext>
            </a:extLst>
          </p:cNvPr>
          <p:cNvSpPr txBox="1"/>
          <p:nvPr/>
        </p:nvSpPr>
        <p:spPr>
          <a:xfrm rot="20338083">
            <a:off x="5470890" y="-292685"/>
            <a:ext cx="262679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E77C9F-3E2E-4129-8AE0-674C81F4ED35}"/>
              </a:ext>
            </a:extLst>
          </p:cNvPr>
          <p:cNvSpPr txBox="1"/>
          <p:nvPr/>
        </p:nvSpPr>
        <p:spPr>
          <a:xfrm rot="14577154">
            <a:off x="9705991" y="3802081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25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703" y="1566952"/>
            <a:ext cx="10286547" cy="2387600"/>
          </a:xfrm>
        </p:spPr>
        <p:txBody>
          <a:bodyPr/>
          <a:lstStyle/>
          <a:p>
            <a:r>
              <a:rPr lang="en-GB" b="1" dirty="0">
                <a:latin typeface="Airbnb"/>
              </a:rPr>
              <a:t>E</a:t>
            </a:r>
            <a:r>
              <a:rPr lang="en-GB" dirty="0">
                <a:solidFill>
                  <a:srgbClr val="FF5B60"/>
                </a:solidFill>
                <a:latin typeface="Airbnb"/>
              </a:rPr>
              <a:t>xtract, </a:t>
            </a:r>
            <a:r>
              <a:rPr lang="en-GB" b="1" dirty="0">
                <a:latin typeface="Airbnb"/>
              </a:rPr>
              <a:t>T</a:t>
            </a:r>
            <a:r>
              <a:rPr lang="en-GB" dirty="0">
                <a:solidFill>
                  <a:srgbClr val="FF5B60"/>
                </a:solidFill>
                <a:latin typeface="Airbnb"/>
              </a:rPr>
              <a:t>ransform, </a:t>
            </a:r>
            <a:r>
              <a:rPr lang="en-GB" b="1" dirty="0">
                <a:latin typeface="Airbnb"/>
              </a:rPr>
              <a:t>L</a:t>
            </a:r>
            <a:r>
              <a:rPr lang="en-GB" dirty="0">
                <a:solidFill>
                  <a:srgbClr val="FF5B60"/>
                </a:solidFill>
                <a:latin typeface="Airbnb"/>
              </a:rPr>
              <a:t>oad, repeat</a:t>
            </a:r>
          </a:p>
        </p:txBody>
      </p:sp>
    </p:spTree>
    <p:extLst>
      <p:ext uri="{BB962C8B-B14F-4D97-AF65-F5344CB8AC3E}">
        <p14:creationId xmlns:p14="http://schemas.microsoft.com/office/powerpoint/2010/main" val="26462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9B2C492-ED5B-4393-B0BB-8CAA8116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344"/>
            <a:ext cx="9144000" cy="1057835"/>
          </a:xfrm>
        </p:spPr>
        <p:txBody>
          <a:bodyPr>
            <a:norm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5B60"/>
                </a:solidFill>
                <a:latin typeface="Airbnb"/>
              </a:rPr>
              <a:t>Listings (Host Info)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A40A3B-AF07-4C7E-8AA9-223069E5CD89}"/>
              </a:ext>
            </a:extLst>
          </p:cNvPr>
          <p:cNvSpPr txBox="1"/>
          <p:nvPr/>
        </p:nvSpPr>
        <p:spPr>
          <a:xfrm>
            <a:off x="1443317" y="3429000"/>
            <a:ext cx="8597153" cy="1308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857250" indent="-8572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6000">
                <a:solidFill>
                  <a:srgbClr val="FF5B60"/>
                </a:solidFill>
                <a:latin typeface="Airbnb"/>
                <a:ea typeface="+mj-ea"/>
                <a:cs typeface="+mj-cs"/>
              </a:defRPr>
            </a:lvl1pPr>
          </a:lstStyle>
          <a:p>
            <a:r>
              <a:rPr lang="en-GB"/>
              <a:t>Calendars (Guest Info)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7B4259-4BEE-44FD-8D71-93699488435A}"/>
              </a:ext>
            </a:extLst>
          </p:cNvPr>
          <p:cNvSpPr txBox="1"/>
          <p:nvPr/>
        </p:nvSpPr>
        <p:spPr>
          <a:xfrm>
            <a:off x="1443317" y="5005669"/>
            <a:ext cx="8157883" cy="1044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s-MX"/>
            </a:defPPr>
            <a:lvl1pPr marL="857250" indent="-8572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6000">
                <a:solidFill>
                  <a:srgbClr val="FF5B60"/>
                </a:solidFill>
                <a:latin typeface="Airbnb"/>
                <a:ea typeface="+mj-ea"/>
                <a:cs typeface="+mj-cs"/>
              </a:defRPr>
            </a:lvl1pPr>
          </a:lstStyle>
          <a:p>
            <a:r>
              <a:rPr lang="en-GB"/>
              <a:t>Reviews (Guest Info)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0190BC34-7495-4929-B0A0-3F2E30765C36}"/>
              </a:ext>
            </a:extLst>
          </p:cNvPr>
          <p:cNvSpPr txBox="1">
            <a:spLocks/>
          </p:cNvSpPr>
          <p:nvPr/>
        </p:nvSpPr>
        <p:spPr>
          <a:xfrm>
            <a:off x="950258" y="553010"/>
            <a:ext cx="9144000" cy="1057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5B60"/>
                </a:solidFill>
                <a:latin typeface="Airbnb"/>
              </a:rPr>
              <a:t>Information Available</a:t>
            </a:r>
          </a:p>
        </p:txBody>
      </p:sp>
    </p:spTree>
    <p:extLst>
      <p:ext uri="{BB962C8B-B14F-4D97-AF65-F5344CB8AC3E}">
        <p14:creationId xmlns:p14="http://schemas.microsoft.com/office/powerpoint/2010/main" val="198650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9B0B366-146D-4C80-A73E-13911A06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49" y="943282"/>
            <a:ext cx="9369783" cy="4965553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A8EB6DF-BF86-4D5A-832B-25462B08A358}"/>
              </a:ext>
            </a:extLst>
          </p:cNvPr>
          <p:cNvSpPr/>
          <p:nvPr/>
        </p:nvSpPr>
        <p:spPr>
          <a:xfrm rot="579610">
            <a:off x="5585407" y="1356020"/>
            <a:ext cx="5091329" cy="951146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6600" dirty="0">
                <a:solidFill>
                  <a:srgbClr val="FF5B60"/>
                </a:solidFill>
              </a:rPr>
              <a:t>24hr </a:t>
            </a:r>
            <a:r>
              <a:rPr lang="es-MX" sz="6600" dirty="0" err="1">
                <a:solidFill>
                  <a:srgbClr val="FF5B60"/>
                </a:solidFill>
              </a:rPr>
              <a:t>check</a:t>
            </a:r>
            <a:r>
              <a:rPr lang="es-MX" sz="6600" dirty="0">
                <a:solidFill>
                  <a:srgbClr val="FF5B60"/>
                </a:solidFill>
              </a:rPr>
              <a:t>-in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BFA96AB-A70C-4442-A138-5AFA071C5F0B}"/>
              </a:ext>
            </a:extLst>
          </p:cNvPr>
          <p:cNvSpPr/>
          <p:nvPr/>
        </p:nvSpPr>
        <p:spPr>
          <a:xfrm>
            <a:off x="6916752" y="2792082"/>
            <a:ext cx="3756802" cy="1158006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8000" dirty="0">
                <a:solidFill>
                  <a:srgbClr val="FF5B60"/>
                </a:solidFill>
              </a:rPr>
              <a:t>Parking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922FDDB-E731-4749-B851-095D81010F50}"/>
              </a:ext>
            </a:extLst>
          </p:cNvPr>
          <p:cNvSpPr/>
          <p:nvPr/>
        </p:nvSpPr>
        <p:spPr>
          <a:xfrm>
            <a:off x="1979546" y="3790416"/>
            <a:ext cx="3496825" cy="1982974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600" dirty="0">
                <a:solidFill>
                  <a:srgbClr val="FF5B60"/>
                </a:solidFill>
              </a:rPr>
              <a:t>Smoking allowed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1314211-4983-497C-A4BB-67650204C84E}"/>
              </a:ext>
            </a:extLst>
          </p:cNvPr>
          <p:cNvSpPr/>
          <p:nvPr/>
        </p:nvSpPr>
        <p:spPr>
          <a:xfrm rot="1721852">
            <a:off x="2674474" y="1592782"/>
            <a:ext cx="4503931" cy="977368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6600" dirty="0" err="1">
                <a:solidFill>
                  <a:srgbClr val="FF5B60"/>
                </a:solidFill>
              </a:rPr>
              <a:t>Dishwasher</a:t>
            </a:r>
            <a:endParaRPr lang="es-MX" sz="6600" dirty="0">
              <a:solidFill>
                <a:srgbClr val="FF5B60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3D3B87C-9B80-49A4-A840-5EBC0D8AE10F}"/>
              </a:ext>
            </a:extLst>
          </p:cNvPr>
          <p:cNvSpPr/>
          <p:nvPr/>
        </p:nvSpPr>
        <p:spPr>
          <a:xfrm rot="20072031">
            <a:off x="1588255" y="1773235"/>
            <a:ext cx="1801216" cy="1512161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FF5B60"/>
                </a:solidFill>
              </a:rPr>
              <a:t>Beach </a:t>
            </a:r>
            <a:r>
              <a:rPr lang="es-MX" sz="4000" dirty="0" err="1">
                <a:solidFill>
                  <a:srgbClr val="FF5B60"/>
                </a:solidFill>
              </a:rPr>
              <a:t>view</a:t>
            </a:r>
            <a:endParaRPr lang="es-MX" sz="4000" dirty="0">
              <a:solidFill>
                <a:srgbClr val="FF5B60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D6EAF91-43BB-4AB3-B446-23E1237E899A}"/>
              </a:ext>
            </a:extLst>
          </p:cNvPr>
          <p:cNvSpPr/>
          <p:nvPr/>
        </p:nvSpPr>
        <p:spPr>
          <a:xfrm rot="20760174">
            <a:off x="5428311" y="4404100"/>
            <a:ext cx="2881320" cy="692119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 err="1">
                <a:solidFill>
                  <a:srgbClr val="FF5B60"/>
                </a:solidFill>
              </a:rPr>
              <a:t>Pets</a:t>
            </a:r>
            <a:r>
              <a:rPr lang="es-MX" sz="4000" dirty="0">
                <a:solidFill>
                  <a:srgbClr val="FF5B60"/>
                </a:solidFill>
              </a:rPr>
              <a:t> </a:t>
            </a:r>
            <a:r>
              <a:rPr lang="es-MX" sz="4000" dirty="0" err="1">
                <a:solidFill>
                  <a:srgbClr val="FF5B60"/>
                </a:solidFill>
              </a:rPr>
              <a:t>allowed</a:t>
            </a:r>
            <a:endParaRPr lang="es-MX" sz="4000" dirty="0">
              <a:solidFill>
                <a:srgbClr val="FF5B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27" y="2071060"/>
            <a:ext cx="9968917" cy="1783957"/>
          </a:xfrm>
        </p:spPr>
        <p:txBody>
          <a:bodyPr/>
          <a:lstStyle/>
          <a:p>
            <a:r>
              <a:rPr lang="en-GB" dirty="0">
                <a:solidFill>
                  <a:srgbClr val="FF5B60"/>
                </a:solidFill>
                <a:latin typeface="Airbnb"/>
              </a:rPr>
              <a:t>What have been found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223BA8-E029-4600-B4D7-1B058B5A7F6D}"/>
              </a:ext>
            </a:extLst>
          </p:cNvPr>
          <p:cNvSpPr txBox="1"/>
          <p:nvPr/>
        </p:nvSpPr>
        <p:spPr>
          <a:xfrm>
            <a:off x="9245673" y="2393652"/>
            <a:ext cx="15016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5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EED03D-51BD-465C-B0D2-98A3E14B8573}"/>
              </a:ext>
            </a:extLst>
          </p:cNvPr>
          <p:cNvSpPr txBox="1"/>
          <p:nvPr/>
        </p:nvSpPr>
        <p:spPr>
          <a:xfrm rot="4778396">
            <a:off x="1962120" y="173917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EEA67-2385-4E64-97AE-B4C76C7D58E4}"/>
              </a:ext>
            </a:extLst>
          </p:cNvPr>
          <p:cNvSpPr txBox="1"/>
          <p:nvPr/>
        </p:nvSpPr>
        <p:spPr>
          <a:xfrm rot="758569">
            <a:off x="9875627" y="1347785"/>
            <a:ext cx="1501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E9AF9-641E-4757-B9D2-A5F1157A670C}"/>
              </a:ext>
            </a:extLst>
          </p:cNvPr>
          <p:cNvSpPr txBox="1"/>
          <p:nvPr/>
        </p:nvSpPr>
        <p:spPr>
          <a:xfrm rot="1099148">
            <a:off x="1538844" y="3572392"/>
            <a:ext cx="150162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3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C2F50-78D5-429B-B34D-32089AD60011}"/>
              </a:ext>
            </a:extLst>
          </p:cNvPr>
          <p:cNvSpPr txBox="1"/>
          <p:nvPr/>
        </p:nvSpPr>
        <p:spPr>
          <a:xfrm rot="20338083">
            <a:off x="5470890" y="-292685"/>
            <a:ext cx="262679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E77C9F-3E2E-4129-8AE0-674C81F4ED35}"/>
              </a:ext>
            </a:extLst>
          </p:cNvPr>
          <p:cNvSpPr txBox="1"/>
          <p:nvPr/>
        </p:nvSpPr>
        <p:spPr>
          <a:xfrm rot="14577154">
            <a:off x="9705991" y="3802081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5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1AD3251-82DF-4C42-94CC-6238D173C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150"/>
            <a:ext cx="11430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281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262</Words>
  <Application>Microsoft Office PowerPoint</Application>
  <PresentationFormat>Panorámica</PresentationFormat>
  <Paragraphs>77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Airbnb</vt:lpstr>
      <vt:lpstr>Calibri</vt:lpstr>
      <vt:lpstr>Arial</vt:lpstr>
      <vt:lpstr>Calibri Light</vt:lpstr>
      <vt:lpstr>Tema de Office</vt:lpstr>
      <vt:lpstr>This story begins with </vt:lpstr>
      <vt:lpstr>It’s is affordable to be a host in </vt:lpstr>
      <vt:lpstr>Presentación de PowerPoint</vt:lpstr>
      <vt:lpstr>What would be the right data to take</vt:lpstr>
      <vt:lpstr>Extract, Transform, Load, repeat</vt:lpstr>
      <vt:lpstr>Listings (Host Info)</vt:lpstr>
      <vt:lpstr>Presentación de PowerPoint</vt:lpstr>
      <vt:lpstr>What have been found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Is the right model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story begins with</dc:title>
  <dc:creator>Pablo villalpando alvarez</dc:creator>
  <cp:lastModifiedBy>Pablo villalpando alvarez</cp:lastModifiedBy>
  <cp:revision>13</cp:revision>
  <dcterms:created xsi:type="dcterms:W3CDTF">2021-08-26T23:30:56Z</dcterms:created>
  <dcterms:modified xsi:type="dcterms:W3CDTF">2021-08-28T03:24:17Z</dcterms:modified>
</cp:coreProperties>
</file>